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752BE-A6FB-4E50-A745-7DBCB5B98433}" type="datetimeFigureOut">
              <a:rPr lang="hr-HR" smtClean="0"/>
              <a:t>29.8.2023.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CDF69-E3AE-41FC-975C-08BF0AC8C1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378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765D-646F-425C-B3FB-F1E77C66E22B}" type="datetime1">
              <a:rPr lang="hr-HR" smtClean="0"/>
              <a:t>29.8.2023.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AB1-E760-4F45-B334-628A5667CF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959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4B6F-4FCD-4C5E-AAB4-D472E1C97131}" type="datetime1">
              <a:rPr lang="hr-HR" smtClean="0"/>
              <a:t>29.8.2023.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AB1-E760-4F45-B334-628A5667CF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905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EC93-B140-4FF8-83D2-C4D207299932}" type="datetime1">
              <a:rPr lang="hr-HR" smtClean="0"/>
              <a:t>29.8.2023.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AB1-E760-4F45-B334-628A5667CF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057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CEF-C8DA-4C96-872C-F649D6C45E74}" type="datetime1">
              <a:rPr lang="hr-HR" smtClean="0"/>
              <a:t>29.8.2023.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AB1-E760-4F45-B334-628A5667CF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238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61A7-EBBE-42B7-8E31-50A9F65BB2C1}" type="datetime1">
              <a:rPr lang="hr-HR" smtClean="0"/>
              <a:t>29.8.2023.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AB1-E760-4F45-B334-628A5667CF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057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36D1-C103-43E6-9544-FDFF07B67D4F}" type="datetime1">
              <a:rPr lang="hr-HR" smtClean="0"/>
              <a:t>29.8.2023.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AB1-E760-4F45-B334-628A5667CF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306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DB24-3C1F-438A-9592-438806EC2DB2}" type="datetime1">
              <a:rPr lang="hr-HR" smtClean="0"/>
              <a:t>29.8.2023.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AB1-E760-4F45-B334-628A5667CF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357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8930-1D1F-4C38-8DF2-EC8C0C208DB2}" type="datetime1">
              <a:rPr lang="hr-HR" smtClean="0"/>
              <a:t>29.8.2023.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AB1-E760-4F45-B334-628A5667CF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070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5287-0B17-4E24-9F22-4297E0893C71}" type="datetime1">
              <a:rPr lang="hr-HR" smtClean="0"/>
              <a:t>29.8.2023.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AB1-E760-4F45-B334-628A5667CF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519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E879-DAD6-4A28-A244-D8271461720E}" type="datetime1">
              <a:rPr lang="hr-HR" smtClean="0"/>
              <a:t>29.8.2023.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AB1-E760-4F45-B334-628A5667CF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068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8275-84A7-4AE0-8C58-55FD8555D01E}" type="datetime1">
              <a:rPr lang="hr-HR" smtClean="0"/>
              <a:t>29.8.2023.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AB1-E760-4F45-B334-628A5667CF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234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32B81-5778-4CB9-A32C-3B39C2EF977F}" type="datetime1">
              <a:rPr lang="hr-HR" smtClean="0"/>
              <a:t>29.8.2023.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39AB1-E760-4F45-B334-628A5667CF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650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Izvještaj ravnatelja</a:t>
            </a:r>
            <a:br>
              <a:rPr lang="hr-HR" dirty="0" smtClean="0"/>
            </a:br>
            <a:r>
              <a:rPr lang="hr-HR" dirty="0" smtClean="0"/>
              <a:t>za š</a:t>
            </a:r>
            <a:r>
              <a:rPr lang="hr-HR" dirty="0" smtClean="0"/>
              <a:t>kolsku godinu </a:t>
            </a:r>
            <a:br>
              <a:rPr lang="hr-HR" dirty="0" smtClean="0"/>
            </a:br>
            <a:r>
              <a:rPr lang="hr-HR" dirty="0" smtClean="0"/>
              <a:t>2022./2023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Andrija Šušak, prof.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686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PŠ </a:t>
            </a:r>
            <a:r>
              <a:rPr lang="hr-HR" dirty="0" err="1" smtClean="0"/>
              <a:t>Ivanovci</a:t>
            </a:r>
            <a:r>
              <a:rPr lang="hr-HR" dirty="0" smtClean="0"/>
              <a:t> </a:t>
            </a:r>
            <a:r>
              <a:rPr lang="hr-HR" dirty="0" err="1" smtClean="0"/>
              <a:t>Gorjanski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3600" dirty="0"/>
              <a:t>Posadili smo vrt u sklopu projekta „STEMOVCI U BORBI ZA SPAS PLANETA ZEMLJE“ i izvan nastavnu aktivnost BUDIMO ODGOVORNI. Za provedbu te INE nabavili smo potrebne </a:t>
            </a:r>
            <a:r>
              <a:rPr lang="hr-HR" sz="3600" dirty="0" smtClean="0"/>
              <a:t>sadnice</a:t>
            </a:r>
            <a:r>
              <a:rPr lang="hr-HR" sz="3600" dirty="0"/>
              <a:t>, alat i sl.</a:t>
            </a:r>
          </a:p>
          <a:p>
            <a:pPr marL="0" indent="0">
              <a:lnSpc>
                <a:spcPct val="150000"/>
              </a:lnSpc>
              <a:buNone/>
            </a:pPr>
            <a:endParaRPr lang="hr-HR" sz="36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964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2990630" y="1825625"/>
            <a:ext cx="621073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80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HVALA </a:t>
            </a:r>
            <a:br>
              <a:rPr lang="hr-HR" sz="80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</a:br>
            <a:r>
              <a:rPr lang="hr-HR" sz="80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NA </a:t>
            </a:r>
            <a:br>
              <a:rPr lang="hr-HR" sz="80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</a:br>
            <a:r>
              <a:rPr lang="hr-HR" sz="80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POZORNOSTI!</a:t>
            </a:r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0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Matična škola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r-HR" dirty="0" smtClean="0"/>
              <a:t>STEMOVCI U BORBI ZA SPAS PLANETA ZEMLJE</a:t>
            </a:r>
          </a:p>
          <a:p>
            <a:pPr>
              <a:lnSpc>
                <a:spcPct val="200000"/>
              </a:lnSpc>
            </a:pPr>
            <a:r>
              <a:rPr lang="hr-HR" dirty="0" smtClean="0"/>
              <a:t>E – škole II</a:t>
            </a:r>
          </a:p>
          <a:p>
            <a:pPr>
              <a:lnSpc>
                <a:spcPct val="200000"/>
              </a:lnSpc>
            </a:pPr>
            <a:r>
              <a:rPr lang="hr-HR" dirty="0"/>
              <a:t>Adaptacija prostora, ličenje i led rasvjeta</a:t>
            </a:r>
          </a:p>
          <a:p>
            <a:pPr>
              <a:lnSpc>
                <a:spcPct val="200000"/>
              </a:lnSpc>
            </a:pPr>
            <a:r>
              <a:rPr lang="hr-HR" dirty="0"/>
              <a:t>Dogradnja školske zgrade</a:t>
            </a:r>
          </a:p>
          <a:p>
            <a:pPr marL="0" indent="0">
              <a:lnSpc>
                <a:spcPct val="200000"/>
              </a:lnSpc>
              <a:buNone/>
            </a:pP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80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STEMOVCI U BORBI ZA SPAS PLANETA ZEMLJE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Početak ove školske godine obilježio je prolazak na projektu u okviru Poziva </a:t>
            </a:r>
            <a:br>
              <a:rPr lang="hr-HR" sz="3200" dirty="0"/>
            </a:br>
            <a:r>
              <a:rPr lang="hr-HR" sz="3200" b="1" dirty="0"/>
              <a:t>„ Jačanje </a:t>
            </a:r>
            <a:r>
              <a:rPr lang="hr-HR" sz="3200" b="1" dirty="0" err="1"/>
              <a:t>Stem</a:t>
            </a:r>
            <a:r>
              <a:rPr lang="hr-HR" sz="3200" b="1" dirty="0"/>
              <a:t> vještina u osnovnim školama i razvoj Regionalnih znanstvenih centara za osnovnoškolski odgoj i obrazovanje u STEM području „</a:t>
            </a:r>
            <a:r>
              <a:rPr lang="hr-HR" sz="3200" dirty="0"/>
              <a:t>, </a:t>
            </a:r>
            <a:r>
              <a:rPr lang="hr-HR" sz="3200" b="1" dirty="0"/>
              <a:t>Komponenta A : „ Razvoj STEM vještina kroz opremanje školskih učionica STEM opremom” 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dirty="0" smtClean="0"/>
              <a:t>financiran </a:t>
            </a:r>
            <a:r>
              <a:rPr lang="hr-HR" sz="3200" dirty="0"/>
              <a:t>sredstvima Financijskog mehanizma Europskog gospodarskog prostora.</a:t>
            </a:r>
          </a:p>
          <a:p>
            <a:pPr marL="0" indent="0">
              <a:buNone/>
            </a:pPr>
            <a:endParaRPr lang="hr-HR" sz="32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723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Naziv projekta „STEMOVCI U BORBI ZA SPAS PLANETA </a:t>
            </a:r>
            <a:r>
              <a:rPr lang="hr-HR" sz="3200" b="1" dirty="0" smtClean="0"/>
              <a:t>ZEMLJE</a:t>
            </a:r>
            <a:r>
              <a:rPr lang="hr-HR" sz="3200" dirty="0" smtClean="0"/>
              <a:t>“.</a:t>
            </a:r>
          </a:p>
          <a:p>
            <a:r>
              <a:rPr lang="hr-HR" sz="3200" dirty="0" smtClean="0"/>
              <a:t>Nositelj projekta OŠ „ Vladimir Nazor“</a:t>
            </a:r>
          </a:p>
          <a:p>
            <a:r>
              <a:rPr lang="hr-HR" sz="3200" dirty="0" smtClean="0"/>
              <a:t>Imamo dva partnera</a:t>
            </a:r>
          </a:p>
          <a:p>
            <a:pPr lvl="1"/>
            <a:r>
              <a:rPr lang="hr-HR" sz="2800" dirty="0" smtClean="0"/>
              <a:t>prvi partner </a:t>
            </a:r>
            <a:r>
              <a:rPr lang="hr-HR" sz="2800" b="1" dirty="0" smtClean="0"/>
              <a:t>ORR „ Svi smo protiv“ </a:t>
            </a:r>
            <a:r>
              <a:rPr lang="hr-HR" sz="2800" dirty="0" smtClean="0"/>
              <a:t>i </a:t>
            </a:r>
          </a:p>
          <a:p>
            <a:pPr lvl="1"/>
            <a:r>
              <a:rPr lang="hr-HR" sz="2800" dirty="0" smtClean="0"/>
              <a:t>drugi partner s </a:t>
            </a:r>
            <a:r>
              <a:rPr lang="hr-HR" sz="2800" b="1" dirty="0" err="1" smtClean="0"/>
              <a:t>GeoCamp</a:t>
            </a:r>
            <a:r>
              <a:rPr lang="hr-HR" sz="2800" b="1" dirty="0" smtClean="0"/>
              <a:t> Islanda</a:t>
            </a:r>
            <a:r>
              <a:rPr lang="hr-HR" sz="2800" dirty="0" smtClean="0"/>
              <a:t>. </a:t>
            </a:r>
          </a:p>
          <a:p>
            <a:r>
              <a:rPr lang="hr-HR" sz="3200" dirty="0" smtClean="0"/>
              <a:t>Vrijednost projekta je 2.759.533,52 HRK= 366.447,58 EUR.</a:t>
            </a:r>
          </a:p>
          <a:p>
            <a:pPr marL="0" indent="0">
              <a:buNone/>
            </a:pPr>
            <a:endParaRPr lang="hr-HR" sz="32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724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r-HR" sz="3200" dirty="0" smtClean="0"/>
              <a:t>Projekt provodimo s projektnim timom sastavljenim od učitelja s naše škole i dvoje kolega od strane partnera koji su dio projektnog tima. </a:t>
            </a:r>
          </a:p>
          <a:p>
            <a:pPr>
              <a:lnSpc>
                <a:spcPct val="150000"/>
              </a:lnSpc>
            </a:pPr>
            <a:r>
              <a:rPr lang="hr-HR" sz="3200" dirty="0" smtClean="0"/>
              <a:t>Kroz ovaj projekt došlo je mnogo opreme u STEM PODRUČJU nadam se nastavku opremanja do završetka projekta (31.siječanj 2024. godine). </a:t>
            </a:r>
          </a:p>
          <a:p>
            <a:pPr marL="0" indent="0">
              <a:lnSpc>
                <a:spcPct val="150000"/>
              </a:lnSpc>
              <a:buNone/>
            </a:pPr>
            <a:endParaRPr lang="hr-HR" sz="32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609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E – škole </a:t>
            </a:r>
            <a:r>
              <a:rPr lang="hr-HR" b="1" dirty="0" smtClean="0"/>
              <a:t>II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r-HR" sz="3200" dirty="0"/>
              <a:t>Nastavlja se edukacija učitelja kroz projekt E – škole II, što kroz radionice u školi što kroz </a:t>
            </a:r>
            <a:r>
              <a:rPr lang="hr-HR" sz="3200" dirty="0" err="1"/>
              <a:t>onlajn</a:t>
            </a:r>
            <a:r>
              <a:rPr lang="hr-HR" sz="3200" dirty="0"/>
              <a:t> </a:t>
            </a:r>
            <a:r>
              <a:rPr lang="hr-HR" sz="3200" dirty="0" smtClean="0"/>
              <a:t>radionice.</a:t>
            </a:r>
          </a:p>
          <a:p>
            <a:pPr>
              <a:lnSpc>
                <a:spcPct val="150000"/>
              </a:lnSpc>
            </a:pPr>
            <a:r>
              <a:rPr lang="hr-HR" sz="3200" dirty="0" smtClean="0"/>
              <a:t>Opremanje </a:t>
            </a:r>
            <a:r>
              <a:rPr lang="hr-HR" sz="3200" dirty="0"/>
              <a:t>škole s IKT </a:t>
            </a:r>
            <a:r>
              <a:rPr lang="hr-HR" sz="3200" dirty="0" smtClean="0"/>
              <a:t>opremom (dva interaktivna zaslona i 17 prenosivih računala). </a:t>
            </a:r>
          </a:p>
          <a:p>
            <a:pPr>
              <a:lnSpc>
                <a:spcPct val="150000"/>
              </a:lnSpc>
            </a:pPr>
            <a:r>
              <a:rPr lang="hr-HR" sz="3200" dirty="0" smtClean="0"/>
              <a:t>Ovaj </a:t>
            </a:r>
            <a:r>
              <a:rPr lang="hr-HR" sz="3200" dirty="0"/>
              <a:t>projekt završava u listopadu, do tad bi na škole trebala doći sva oprema.</a:t>
            </a:r>
          </a:p>
          <a:p>
            <a:pPr>
              <a:lnSpc>
                <a:spcPct val="150000"/>
              </a:lnSpc>
            </a:pPr>
            <a:endParaRPr lang="hr-HR" sz="3200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97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Adaptacija prostora, ličenje i led </a:t>
            </a:r>
            <a:r>
              <a:rPr lang="hr-HR" b="1" dirty="0" smtClean="0"/>
              <a:t>rasvjeta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Kroz projekt </a:t>
            </a:r>
            <a:r>
              <a:rPr lang="hr-HR" sz="3200" dirty="0" err="1"/>
              <a:t>stema</a:t>
            </a:r>
            <a:r>
              <a:rPr lang="hr-HR" sz="3200" dirty="0"/>
              <a:t> gotova je adaptacija učionica fizike i </a:t>
            </a:r>
            <a:r>
              <a:rPr lang="hr-HR" sz="3200" dirty="0" smtClean="0"/>
              <a:t>biologije </a:t>
            </a:r>
            <a:r>
              <a:rPr lang="hr-HR" sz="3200" dirty="0"/>
              <a:t>i kemije, </a:t>
            </a:r>
            <a:endParaRPr lang="hr-HR" sz="3200" dirty="0" smtClean="0"/>
          </a:p>
          <a:p>
            <a:r>
              <a:rPr lang="hr-HR" sz="3200" dirty="0" err="1" smtClean="0"/>
              <a:t>Adptiramo</a:t>
            </a:r>
            <a:r>
              <a:rPr lang="hr-HR" sz="3200" dirty="0" smtClean="0"/>
              <a:t> </a:t>
            </a:r>
            <a:r>
              <a:rPr lang="hr-HR" sz="3200" dirty="0"/>
              <a:t>prostor za kabinet likovne kulture i ličimo i uređujemo prostor za kabinet tri D modeliranja. </a:t>
            </a:r>
            <a:endParaRPr lang="hr-HR" sz="3200" dirty="0" smtClean="0"/>
          </a:p>
          <a:p>
            <a:r>
              <a:rPr lang="hr-HR" sz="3200" dirty="0" smtClean="0"/>
              <a:t>Led </a:t>
            </a:r>
            <a:r>
              <a:rPr lang="hr-HR" sz="3200" dirty="0"/>
              <a:t>rasvjeta postavljena je u sve učionice matične škole (dvije učionice razredne nastave). </a:t>
            </a:r>
            <a:endParaRPr lang="hr-HR" sz="3200" dirty="0" smtClean="0"/>
          </a:p>
          <a:p>
            <a:r>
              <a:rPr lang="hr-HR" sz="3200" dirty="0" smtClean="0"/>
              <a:t>Pri </a:t>
            </a:r>
            <a:r>
              <a:rPr lang="hr-HR" sz="3200" dirty="0"/>
              <a:t>kraju su radovi na sanitarnom čvoru u suterenu škole</a:t>
            </a:r>
            <a:r>
              <a:rPr lang="hr-HR" sz="3200" dirty="0" smtClean="0"/>
              <a:t>.</a:t>
            </a:r>
          </a:p>
          <a:p>
            <a:r>
              <a:rPr lang="hr-HR" sz="3200" dirty="0" smtClean="0"/>
              <a:t>Pri kraju su radovi na sanitarnim čvorovima u prizemlju i katu škole.</a:t>
            </a:r>
            <a:endParaRPr lang="hr-HR" sz="3200" dirty="0"/>
          </a:p>
          <a:p>
            <a:endParaRPr lang="hr-HR" sz="32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464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Dogradnja školske </a:t>
            </a:r>
            <a:r>
              <a:rPr lang="hr-HR" b="1" dirty="0" smtClean="0"/>
              <a:t>zgrade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hr-HR" sz="3200" dirty="0"/>
              <a:t>Završena projektna dokumentacija, </a:t>
            </a:r>
            <a:endParaRPr lang="hr-HR" sz="3200" dirty="0" smtClean="0"/>
          </a:p>
          <a:p>
            <a:pPr>
              <a:lnSpc>
                <a:spcPct val="120000"/>
              </a:lnSpc>
            </a:pPr>
            <a:r>
              <a:rPr lang="hr-HR" sz="3200" dirty="0" smtClean="0"/>
              <a:t>dobivena </a:t>
            </a:r>
            <a:r>
              <a:rPr lang="hr-HR" sz="3200" dirty="0"/>
              <a:t>građevinska dozvola, </a:t>
            </a:r>
            <a:endParaRPr lang="hr-HR" sz="3200" dirty="0" smtClean="0"/>
          </a:p>
          <a:p>
            <a:pPr>
              <a:lnSpc>
                <a:spcPct val="120000"/>
              </a:lnSpc>
            </a:pPr>
            <a:r>
              <a:rPr lang="hr-HR" sz="3200" dirty="0" smtClean="0"/>
              <a:t>elektroenergetska </a:t>
            </a:r>
            <a:r>
              <a:rPr lang="hr-HR" sz="3200" dirty="0"/>
              <a:t>suglasnost, </a:t>
            </a:r>
            <a:endParaRPr lang="hr-HR" sz="3200" dirty="0" smtClean="0"/>
          </a:p>
          <a:p>
            <a:pPr>
              <a:lnSpc>
                <a:spcPct val="120000"/>
              </a:lnSpc>
            </a:pPr>
            <a:r>
              <a:rPr lang="hr-HR" sz="3200" dirty="0" smtClean="0"/>
              <a:t>plaćen </a:t>
            </a:r>
            <a:r>
              <a:rPr lang="hr-HR" sz="3200" dirty="0"/>
              <a:t>vodni doprinos, </a:t>
            </a:r>
            <a:endParaRPr lang="hr-HR" sz="3200" dirty="0" smtClean="0"/>
          </a:p>
          <a:p>
            <a:pPr>
              <a:lnSpc>
                <a:spcPct val="120000"/>
              </a:lnSpc>
            </a:pPr>
            <a:r>
              <a:rPr lang="hr-HR" sz="3200" dirty="0" smtClean="0"/>
              <a:t>izrađen </a:t>
            </a:r>
            <a:r>
              <a:rPr lang="hr-HR" sz="3200" dirty="0"/>
              <a:t>izvedbeni projekt i troškovnici, </a:t>
            </a:r>
            <a:endParaRPr lang="hr-HR" sz="3200" dirty="0" smtClean="0"/>
          </a:p>
          <a:p>
            <a:pPr>
              <a:lnSpc>
                <a:spcPct val="120000"/>
              </a:lnSpc>
            </a:pPr>
            <a:r>
              <a:rPr lang="hr-HR" sz="3200" dirty="0" smtClean="0"/>
              <a:t>priprema </a:t>
            </a:r>
            <a:r>
              <a:rPr lang="hr-HR" sz="3200" dirty="0"/>
              <a:t>se dokumentacija za prijavu na MPO javni poziv Ministarstva znanosti i obrazovanja za dogradnju škola.</a:t>
            </a:r>
          </a:p>
          <a:p>
            <a:pPr marL="0" indent="0">
              <a:lnSpc>
                <a:spcPct val="120000"/>
              </a:lnSpc>
              <a:buNone/>
            </a:pPr>
            <a:endParaRPr lang="hr-HR" sz="32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084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PŠ Pisak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4000" dirty="0"/>
              <a:t>U područnoj školi Pisak napravljena je sjenica (vanjska učionica na otvorenom za održavanje izvan učioničke nastave).</a:t>
            </a:r>
          </a:p>
          <a:p>
            <a:pPr marL="0" indent="0">
              <a:lnSpc>
                <a:spcPct val="150000"/>
              </a:lnSpc>
              <a:buNone/>
            </a:pPr>
            <a:endParaRPr lang="hr-HR" sz="40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582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371</Words>
  <Application>Microsoft Office PowerPoint</Application>
  <PresentationFormat>Široki zaslon</PresentationFormat>
  <Paragraphs>40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sustava Office</vt:lpstr>
      <vt:lpstr>Izvještaj ravnatelja za školsku godinu  2022./2023</vt:lpstr>
      <vt:lpstr>Matična škola</vt:lpstr>
      <vt:lpstr>STEMOVCI U BORBI ZA SPAS PLANETA ZEMLJE</vt:lpstr>
      <vt:lpstr>PowerPoint prezentacija</vt:lpstr>
      <vt:lpstr>PowerPoint prezentacija</vt:lpstr>
      <vt:lpstr>E – škole II</vt:lpstr>
      <vt:lpstr>Adaptacija prostora, ličenje i led rasvjeta</vt:lpstr>
      <vt:lpstr>Dogradnja školske zgrade</vt:lpstr>
      <vt:lpstr>PŠ Pisak</vt:lpstr>
      <vt:lpstr>PŠ Ivanovci Gorjanski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Izvještaj ravnatelja</dc:title>
  <dc:creator>Andrija Šušak</dc:creator>
  <cp:lastModifiedBy>Andrija Šušak</cp:lastModifiedBy>
  <cp:revision>4</cp:revision>
  <dcterms:created xsi:type="dcterms:W3CDTF">2023-08-29T09:50:22Z</dcterms:created>
  <dcterms:modified xsi:type="dcterms:W3CDTF">2023-08-29T10:10:57Z</dcterms:modified>
</cp:coreProperties>
</file>